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4" r:id="rId1"/>
  </p:sldMasterIdLst>
  <p:sldIdLst>
    <p:sldId id="256" r:id="rId2"/>
    <p:sldId id="257" r:id="rId3"/>
    <p:sldId id="258" r:id="rId4"/>
    <p:sldId id="259" r:id="rId5"/>
    <p:sldId id="261" r:id="rId6"/>
    <p:sldId id="263" r:id="rId7"/>
    <p:sldId id="265" r:id="rId8"/>
    <p:sldId id="260" r:id="rId9"/>
    <p:sldId id="266" r:id="rId10"/>
    <p:sldId id="267" r:id="rId11"/>
    <p:sldId id="271" r:id="rId12"/>
    <p:sldId id="268" r:id="rId13"/>
    <p:sldId id="262"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24"/>
  </p:normalViewPr>
  <p:slideViewPr>
    <p:cSldViewPr snapToGrid="0" snapToObjects="1">
      <p:cViewPr varScale="1">
        <p:scale>
          <a:sx n="90" d="100"/>
          <a:sy n="90"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42438E-F0B9-5A41-814F-8F75126AFA2B}" type="datetimeFigureOut">
              <a:rPr lang="en-US" smtClean="0"/>
              <a:t>6/25/21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101715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42438E-F0B9-5A41-814F-8F75126AFA2B}" type="datetimeFigureOut">
              <a:rPr lang="en-US" smtClean="0"/>
              <a:t>6/25/21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148691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42438E-F0B9-5A41-814F-8F75126AFA2B}" type="datetimeFigureOut">
              <a:rPr lang="en-US" smtClean="0"/>
              <a:t>6/25/21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6E6E3C-6F9D-0149-930B-98B8B2EECF3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7171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C42438E-F0B9-5A41-814F-8F75126AFA2B}" type="datetimeFigureOut">
              <a:rPr lang="en-US" smtClean="0"/>
              <a:t>6/25/21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166879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C42438E-F0B9-5A41-814F-8F75126AFA2B}" type="datetimeFigureOut">
              <a:rPr lang="en-US" smtClean="0"/>
              <a:t>6/25/21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6E6E3C-6F9D-0149-930B-98B8B2EECF3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32131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C42438E-F0B9-5A41-814F-8F75126AFA2B}" type="datetimeFigureOut">
              <a:rPr lang="en-US" smtClean="0"/>
              <a:t>6/25/21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947300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2438E-F0B9-5A41-814F-8F75126AFA2B}" type="datetimeFigureOut">
              <a:rPr lang="en-US" smtClean="0"/>
              <a:t>6/25/21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2108383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2438E-F0B9-5A41-814F-8F75126AFA2B}" type="datetimeFigureOut">
              <a:rPr lang="en-US" smtClean="0"/>
              <a:t>6/25/21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2383856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2438E-F0B9-5A41-814F-8F75126AFA2B}" type="datetimeFigureOut">
              <a:rPr lang="en-US" smtClean="0"/>
              <a:t>6/25/21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1189770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42438E-F0B9-5A41-814F-8F75126AFA2B}" type="datetimeFigureOut">
              <a:rPr lang="en-US" smtClean="0"/>
              <a:t>6/25/21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135020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42438E-F0B9-5A41-814F-8F75126AFA2B}" type="datetimeFigureOut">
              <a:rPr lang="en-US" smtClean="0"/>
              <a:t>6/25/21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150655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42438E-F0B9-5A41-814F-8F75126AFA2B}" type="datetimeFigureOut">
              <a:rPr lang="en-US" smtClean="0"/>
              <a:t>6/25/21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3869847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42438E-F0B9-5A41-814F-8F75126AFA2B}" type="datetimeFigureOut">
              <a:rPr lang="en-US" smtClean="0"/>
              <a:t>6/25/21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2836620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2438E-F0B9-5A41-814F-8F75126AFA2B}" type="datetimeFigureOut">
              <a:rPr lang="en-US" smtClean="0"/>
              <a:t>6/25/21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115428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C42438E-F0B9-5A41-814F-8F75126AFA2B}" type="datetimeFigureOut">
              <a:rPr lang="en-US" smtClean="0"/>
              <a:t>6/25/21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2718082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C42438E-F0B9-5A41-814F-8F75126AFA2B}" type="datetimeFigureOut">
              <a:rPr lang="en-US" smtClean="0"/>
              <a:t>6/25/21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6E6E3C-6F9D-0149-930B-98B8B2EECF33}" type="slidenum">
              <a:rPr lang="en-US" smtClean="0"/>
              <a:t>‹#›</a:t>
            </a:fld>
            <a:endParaRPr lang="en-US"/>
          </a:p>
        </p:txBody>
      </p:sp>
    </p:spTree>
    <p:extLst>
      <p:ext uri="{BB962C8B-B14F-4D97-AF65-F5344CB8AC3E}">
        <p14:creationId xmlns:p14="http://schemas.microsoft.com/office/powerpoint/2010/main" val="2058101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C42438E-F0B9-5A41-814F-8F75126AFA2B}" type="datetimeFigureOut">
              <a:rPr lang="en-US" smtClean="0"/>
              <a:t>6/25/21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26E6E3C-6F9D-0149-930B-98B8B2EECF33}" type="slidenum">
              <a:rPr lang="en-US" smtClean="0"/>
              <a:t>‹#›</a:t>
            </a:fld>
            <a:endParaRPr lang="en-US"/>
          </a:p>
        </p:txBody>
      </p:sp>
    </p:spTree>
    <p:extLst>
      <p:ext uri="{BB962C8B-B14F-4D97-AF65-F5344CB8AC3E}">
        <p14:creationId xmlns:p14="http://schemas.microsoft.com/office/powerpoint/2010/main" val="179843123"/>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 id="2147483829" r:id="rId15"/>
    <p:sldLayoutId id="214748383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983ED-5002-564B-BB0C-909FEAB8AF80}"/>
              </a:ext>
            </a:extLst>
          </p:cNvPr>
          <p:cNvSpPr>
            <a:spLocks noGrp="1"/>
          </p:cNvSpPr>
          <p:nvPr>
            <p:ph type="ctrTitle"/>
          </p:nvPr>
        </p:nvSpPr>
        <p:spPr>
          <a:xfrm>
            <a:off x="1524000" y="1122362"/>
            <a:ext cx="9144000" cy="2479676"/>
          </a:xfrm>
        </p:spPr>
        <p:txBody>
          <a:bodyPr>
            <a:normAutofit fontScale="90000"/>
          </a:bodyPr>
          <a:lstStyle/>
          <a:p>
            <a:br>
              <a:rPr lang="en-GB" dirty="0"/>
            </a:br>
            <a:br>
              <a:rPr lang="en-GB" dirty="0"/>
            </a:br>
            <a:br>
              <a:rPr lang="en-GB" dirty="0"/>
            </a:br>
            <a:r>
              <a:rPr lang="en-GB" sz="3600" dirty="0"/>
              <a:t>Troubling knowledges and difficult pedagogical moments for students learning </a:t>
            </a:r>
            <a:br>
              <a:rPr lang="en-GB" dirty="0"/>
            </a:br>
            <a:br>
              <a:rPr lang="en-GB" dirty="0"/>
            </a:br>
            <a:endParaRPr lang="en-US" dirty="0"/>
          </a:p>
        </p:txBody>
      </p:sp>
      <p:sp>
        <p:nvSpPr>
          <p:cNvPr id="3" name="Subtitle 2">
            <a:extLst>
              <a:ext uri="{FF2B5EF4-FFF2-40B4-BE49-F238E27FC236}">
                <a16:creationId xmlns:a16="http://schemas.microsoft.com/office/drawing/2014/main" id="{6438AA3A-05A5-154B-90BD-CB8BDB45A4C6}"/>
              </a:ext>
            </a:extLst>
          </p:cNvPr>
          <p:cNvSpPr>
            <a:spLocks noGrp="1"/>
          </p:cNvSpPr>
          <p:nvPr>
            <p:ph type="subTitle" idx="1"/>
          </p:nvPr>
        </p:nvSpPr>
        <p:spPr>
          <a:xfrm>
            <a:off x="1562100" y="4023360"/>
            <a:ext cx="9070848" cy="1115903"/>
          </a:xfrm>
        </p:spPr>
        <p:txBody>
          <a:bodyPr>
            <a:normAutofit/>
          </a:bodyPr>
          <a:lstStyle/>
          <a:p>
            <a:r>
              <a:rPr lang="en-GB" dirty="0"/>
              <a:t>Dr Sheila Quaid and Dr Helen Williams </a:t>
            </a:r>
            <a:br>
              <a:rPr lang="en-GB" dirty="0"/>
            </a:br>
            <a:r>
              <a:rPr lang="en-GB" dirty="0"/>
              <a:t>School of Social Sciences, Faculty of Education and Society, University of Sunderland, Sunderland, UK</a:t>
            </a:r>
            <a:endParaRPr lang="en-US" dirty="0"/>
          </a:p>
        </p:txBody>
      </p:sp>
    </p:spTree>
    <p:extLst>
      <p:ext uri="{BB962C8B-B14F-4D97-AF65-F5344CB8AC3E}">
        <p14:creationId xmlns:p14="http://schemas.microsoft.com/office/powerpoint/2010/main" val="255572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F793C-6AFE-E24D-AD3B-4C5D06CDCC36}"/>
              </a:ext>
            </a:extLst>
          </p:cNvPr>
          <p:cNvSpPr>
            <a:spLocks noGrp="1"/>
          </p:cNvSpPr>
          <p:nvPr>
            <p:ph type="title"/>
          </p:nvPr>
        </p:nvSpPr>
        <p:spPr/>
        <p:txBody>
          <a:bodyPr>
            <a:normAutofit fontScale="90000"/>
          </a:bodyPr>
          <a:lstStyle/>
          <a:p>
            <a:r>
              <a:rPr lang="en-GB" dirty="0"/>
              <a:t>The manifestation of the difficult moment </a:t>
            </a:r>
            <a:br>
              <a:rPr lang="en-GB" dirty="0"/>
            </a:br>
            <a:endParaRPr lang="en-US" dirty="0"/>
          </a:p>
        </p:txBody>
      </p:sp>
      <p:sp>
        <p:nvSpPr>
          <p:cNvPr id="3" name="Content Placeholder 2">
            <a:extLst>
              <a:ext uri="{FF2B5EF4-FFF2-40B4-BE49-F238E27FC236}">
                <a16:creationId xmlns:a16="http://schemas.microsoft.com/office/drawing/2014/main" id="{88EC71C7-4329-C44A-8F8B-68E1E46611EA}"/>
              </a:ext>
            </a:extLst>
          </p:cNvPr>
          <p:cNvSpPr>
            <a:spLocks noGrp="1"/>
          </p:cNvSpPr>
          <p:nvPr>
            <p:ph idx="1"/>
          </p:nvPr>
        </p:nvSpPr>
        <p:spPr/>
        <p:txBody>
          <a:bodyPr>
            <a:normAutofit/>
          </a:bodyPr>
          <a:lstStyle/>
          <a:p>
            <a:r>
              <a:rPr lang="en-GB" i="1" dirty="0"/>
              <a:t>I don’t think I was quite prepared for the degree of active vocal resistance because I thought it was pretty basic about a range of diversity issues ... The response the students have come back with is really angry, like you are challenging their world view and they feel very defensive, ideas about racism, sexism, disablism – a vocal minority really shocked me in some of the things they were saying. </a:t>
            </a:r>
          </a:p>
          <a:p>
            <a:endParaRPr lang="en-GB" i="1" dirty="0"/>
          </a:p>
          <a:p>
            <a:r>
              <a:rPr lang="en-GB" dirty="0"/>
              <a:t>“</a:t>
            </a:r>
            <a:r>
              <a:rPr lang="en-GB" i="1" dirty="0"/>
              <a:t>One of the worst ones was around disability and what it must be like if you are discriminated against if you are disabled and…. people who were involved in pushing people in wheelchairs said there was no discrimination, you can get anywhere in a wheelchair and they were really angry, shouting at me”</a:t>
            </a:r>
          </a:p>
          <a:p>
            <a:endParaRPr lang="en-GB" i="1" dirty="0"/>
          </a:p>
          <a:p>
            <a:endParaRPr lang="en-US" dirty="0"/>
          </a:p>
        </p:txBody>
      </p:sp>
    </p:spTree>
    <p:extLst>
      <p:ext uri="{BB962C8B-B14F-4D97-AF65-F5344CB8AC3E}">
        <p14:creationId xmlns:p14="http://schemas.microsoft.com/office/powerpoint/2010/main" val="282063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C30E0-EF6F-428A-BDD2-1CF0ABD6DAF4}"/>
              </a:ext>
            </a:extLst>
          </p:cNvPr>
          <p:cNvSpPr>
            <a:spLocks noGrp="1"/>
          </p:cNvSpPr>
          <p:nvPr>
            <p:ph type="title"/>
          </p:nvPr>
        </p:nvSpPr>
        <p:spPr/>
        <p:txBody>
          <a:bodyPr/>
          <a:lstStyle/>
          <a:p>
            <a:r>
              <a:rPr lang="en-GB" dirty="0"/>
              <a:t>Need for discomfort</a:t>
            </a:r>
          </a:p>
        </p:txBody>
      </p:sp>
      <p:sp>
        <p:nvSpPr>
          <p:cNvPr id="3" name="Content Placeholder 2">
            <a:extLst>
              <a:ext uri="{FF2B5EF4-FFF2-40B4-BE49-F238E27FC236}">
                <a16:creationId xmlns:a16="http://schemas.microsoft.com/office/drawing/2014/main" id="{8ABE5376-D676-441A-9109-EC73ABFBE2C1}"/>
              </a:ext>
            </a:extLst>
          </p:cNvPr>
          <p:cNvSpPr>
            <a:spLocks noGrp="1"/>
          </p:cNvSpPr>
          <p:nvPr>
            <p:ph idx="1"/>
          </p:nvPr>
        </p:nvSpPr>
        <p:spPr/>
        <p:txBody>
          <a:bodyPr>
            <a:normAutofit/>
          </a:bodyPr>
          <a:lstStyle/>
          <a:p>
            <a:r>
              <a:rPr lang="en-GB" dirty="0"/>
              <a:t>It is clear from these examples that the students are uncomfortable with the content of a session that challenge their world view</a:t>
            </a:r>
          </a:p>
          <a:p>
            <a:r>
              <a:rPr lang="en-GB" dirty="0"/>
              <a:t>The express this by contesting the authority, knowledge or legitimacy of the tutor</a:t>
            </a:r>
          </a:p>
          <a:p>
            <a:r>
              <a:rPr lang="en-GB" dirty="0"/>
              <a:t>Teachers felt responsible for the classroom environment and blamed themselves for any upset or conflict – even that which could not have been anticipated</a:t>
            </a:r>
          </a:p>
          <a:p>
            <a:r>
              <a:rPr lang="en-GB" dirty="0"/>
              <a:t>Yet, </a:t>
            </a:r>
            <a:r>
              <a:rPr lang="en-GB" dirty="0" err="1"/>
              <a:t>Zemblyas</a:t>
            </a:r>
            <a:r>
              <a:rPr lang="en-GB" dirty="0"/>
              <a:t> and McGlynn describe how ‘discomforting emotions play a constitutive role in challenging dominant beliefs’ (2012, 41)</a:t>
            </a:r>
          </a:p>
          <a:p>
            <a:pPr lvl="1"/>
            <a:r>
              <a:rPr lang="en-GB" dirty="0"/>
              <a:t>Feeling uncomfortable is necessary in moving forward</a:t>
            </a:r>
          </a:p>
          <a:p>
            <a:endParaRPr lang="en-GB" dirty="0"/>
          </a:p>
        </p:txBody>
      </p:sp>
    </p:spTree>
    <p:extLst>
      <p:ext uri="{BB962C8B-B14F-4D97-AF65-F5344CB8AC3E}">
        <p14:creationId xmlns:p14="http://schemas.microsoft.com/office/powerpoint/2010/main" val="151217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9AEBB-AB76-A84D-988F-636ECC26AF89}"/>
              </a:ext>
            </a:extLst>
          </p:cNvPr>
          <p:cNvSpPr>
            <a:spLocks noGrp="1"/>
          </p:cNvSpPr>
          <p:nvPr>
            <p:ph type="title"/>
          </p:nvPr>
        </p:nvSpPr>
        <p:spPr/>
        <p:txBody>
          <a:bodyPr>
            <a:normAutofit fontScale="90000"/>
          </a:bodyPr>
          <a:lstStyle/>
          <a:p>
            <a:r>
              <a:rPr lang="en-GB" dirty="0"/>
              <a:t>The weight of representation – being seen and heard</a:t>
            </a:r>
            <a:br>
              <a:rPr lang="en-GB" dirty="0"/>
            </a:br>
            <a:br>
              <a:rPr lang="en-GB" dirty="0"/>
            </a:br>
            <a:br>
              <a:rPr lang="en-GB" dirty="0"/>
            </a:br>
            <a:br>
              <a:rPr lang="en-GB" dirty="0"/>
            </a:br>
            <a:endParaRPr lang="en-US" dirty="0"/>
          </a:p>
        </p:txBody>
      </p:sp>
      <p:sp>
        <p:nvSpPr>
          <p:cNvPr id="3" name="Content Placeholder 2">
            <a:extLst>
              <a:ext uri="{FF2B5EF4-FFF2-40B4-BE49-F238E27FC236}">
                <a16:creationId xmlns:a16="http://schemas.microsoft.com/office/drawing/2014/main" id="{5A6E55C9-3BA2-7341-825E-8297C3831FD1}"/>
              </a:ext>
            </a:extLst>
          </p:cNvPr>
          <p:cNvSpPr>
            <a:spLocks noGrp="1"/>
          </p:cNvSpPr>
          <p:nvPr>
            <p:ph idx="1"/>
          </p:nvPr>
        </p:nvSpPr>
        <p:spPr>
          <a:xfrm>
            <a:off x="2014539" y="1905001"/>
            <a:ext cx="9490074" cy="4006222"/>
          </a:xfrm>
        </p:spPr>
        <p:txBody>
          <a:bodyPr>
            <a:normAutofit fontScale="92500" lnSpcReduction="20000"/>
          </a:bodyPr>
          <a:lstStyle/>
          <a:p>
            <a:r>
              <a:rPr lang="en-GB" dirty="0"/>
              <a:t>It is interesting to note that when difference is visible, the difficult moment is presented as one of looking – both too much and too little: </a:t>
            </a:r>
          </a:p>
          <a:p>
            <a:endParaRPr lang="en-GB" dirty="0"/>
          </a:p>
          <a:p>
            <a:r>
              <a:rPr lang="en-GB" i="1" dirty="0"/>
              <a:t>She said ‘she could feel the eyes on her’, such as white students looking to see how she was reacting (feedback from the only black student during a discussion of race)</a:t>
            </a:r>
          </a:p>
          <a:p>
            <a:pPr marL="0" indent="0">
              <a:buNone/>
            </a:pPr>
            <a:r>
              <a:rPr lang="en-GB" i="1" dirty="0"/>
              <a:t> </a:t>
            </a:r>
          </a:p>
          <a:p>
            <a:r>
              <a:rPr lang="en-GB" i="1" dirty="0"/>
              <a:t>	I found as a black lecturer if I have a black student in the class…..I may have one black student, and when I bring anything up about race they don’t look at me, especially if it is just the one student in the class.</a:t>
            </a:r>
          </a:p>
          <a:p>
            <a:pPr marL="0" indent="0">
              <a:buNone/>
            </a:pPr>
            <a:r>
              <a:rPr lang="en-GB" i="1" dirty="0"/>
              <a:t> </a:t>
            </a:r>
          </a:p>
          <a:p>
            <a:r>
              <a:rPr lang="en-GB" i="1" dirty="0"/>
              <a:t>We have had some students from Zimbabwe and Nigeria and what some of them fed back was what they find in lectures is that the lecturer, when they talk about race, actually avoid looking at the black students….They think some people are so frightened of offending them when they mention Black or colour, they won’t look at them. </a:t>
            </a:r>
          </a:p>
          <a:p>
            <a:endParaRPr lang="en-US" dirty="0"/>
          </a:p>
        </p:txBody>
      </p:sp>
    </p:spTree>
    <p:extLst>
      <p:ext uri="{BB962C8B-B14F-4D97-AF65-F5344CB8AC3E}">
        <p14:creationId xmlns:p14="http://schemas.microsoft.com/office/powerpoint/2010/main" val="4061121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D4988-5E1F-8340-943E-05A603C70DBD}"/>
              </a:ext>
            </a:extLst>
          </p:cNvPr>
          <p:cNvSpPr>
            <a:spLocks noGrp="1"/>
          </p:cNvSpPr>
          <p:nvPr>
            <p:ph type="title"/>
          </p:nvPr>
        </p:nvSpPr>
        <p:spPr/>
        <p:txBody>
          <a:bodyPr>
            <a:normAutofit/>
          </a:bodyPr>
          <a:lstStyle/>
          <a:p>
            <a:r>
              <a:rPr lang="en-US" dirty="0"/>
              <a:t>Do we remain neutral as a Teacher?</a:t>
            </a:r>
          </a:p>
        </p:txBody>
      </p:sp>
      <p:sp>
        <p:nvSpPr>
          <p:cNvPr id="3" name="Content Placeholder 2">
            <a:extLst>
              <a:ext uri="{FF2B5EF4-FFF2-40B4-BE49-F238E27FC236}">
                <a16:creationId xmlns:a16="http://schemas.microsoft.com/office/drawing/2014/main" id="{CA2F2F6F-7048-F448-BA0A-1E0868424848}"/>
              </a:ext>
            </a:extLst>
          </p:cNvPr>
          <p:cNvSpPr>
            <a:spLocks noGrp="1"/>
          </p:cNvSpPr>
          <p:nvPr>
            <p:ph idx="1"/>
          </p:nvPr>
        </p:nvSpPr>
        <p:spPr/>
        <p:txBody>
          <a:bodyPr>
            <a:normAutofit lnSpcReduction="10000"/>
          </a:bodyPr>
          <a:lstStyle/>
          <a:p>
            <a:r>
              <a:rPr lang="en-GB" dirty="0"/>
              <a:t>Questions around teacher neutrality (Kubota 2014), the classroom as a safe space (</a:t>
            </a:r>
            <a:r>
              <a:rPr lang="en-GB" dirty="0" err="1"/>
              <a:t>Boostrom</a:t>
            </a:r>
            <a:r>
              <a:rPr lang="en-GB" dirty="0"/>
              <a:t> 1998), affect (</a:t>
            </a:r>
            <a:r>
              <a:rPr lang="en-GB" dirty="0" err="1"/>
              <a:t>Zemblyas</a:t>
            </a:r>
            <a:r>
              <a:rPr lang="en-GB" dirty="0"/>
              <a:t> 2018), emotionality (Burke 2017) and reflective practice (De Corte 2010) permeate the literature regarding teaching diversity. </a:t>
            </a:r>
          </a:p>
          <a:p>
            <a:endParaRPr lang="en-GB" dirty="0"/>
          </a:p>
          <a:p>
            <a:r>
              <a:rPr lang="en-GB" dirty="0"/>
              <a:t>Key Point </a:t>
            </a:r>
            <a:r>
              <a:rPr lang="en-GB"/>
              <a:t>of Discussion-</a:t>
            </a:r>
            <a:endParaRPr lang="en-GB" dirty="0"/>
          </a:p>
          <a:p>
            <a:endParaRPr lang="en-GB" dirty="0"/>
          </a:p>
          <a:p>
            <a:r>
              <a:rPr lang="en-GB" dirty="0"/>
              <a:t>Ecclestone (2007) argues that developing learner autonomy can have a transformative effect on adult learners, increases motivation, enhances critical thinking and can be emancipatory. This is particularly pertinent for social science education which is concerned with inequalities and social justice, yet there is little consensus on how this might be achieved. </a:t>
            </a:r>
          </a:p>
          <a:p>
            <a:endParaRPr lang="en-GB" dirty="0"/>
          </a:p>
          <a:p>
            <a:endParaRPr lang="en-US" dirty="0"/>
          </a:p>
        </p:txBody>
      </p:sp>
    </p:spTree>
    <p:extLst>
      <p:ext uri="{BB962C8B-B14F-4D97-AF65-F5344CB8AC3E}">
        <p14:creationId xmlns:p14="http://schemas.microsoft.com/office/powerpoint/2010/main" val="3898502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BEA91-ACC6-3B49-9851-63B05E1A6857}"/>
              </a:ext>
            </a:extLst>
          </p:cNvPr>
          <p:cNvSpPr>
            <a:spLocks noGrp="1"/>
          </p:cNvSpPr>
          <p:nvPr>
            <p:ph type="title"/>
          </p:nvPr>
        </p:nvSpPr>
        <p:spPr/>
        <p:txBody>
          <a:bodyPr>
            <a:normAutofit/>
          </a:bodyPr>
          <a:lstStyle/>
          <a:p>
            <a:r>
              <a:rPr lang="en-GB" dirty="0"/>
              <a:t>Strategies for support? </a:t>
            </a:r>
            <a:br>
              <a:rPr lang="en-GB" dirty="0"/>
            </a:br>
            <a:endParaRPr lang="en-US" dirty="0"/>
          </a:p>
        </p:txBody>
      </p:sp>
      <p:sp>
        <p:nvSpPr>
          <p:cNvPr id="3" name="Content Placeholder 2">
            <a:extLst>
              <a:ext uri="{FF2B5EF4-FFF2-40B4-BE49-F238E27FC236}">
                <a16:creationId xmlns:a16="http://schemas.microsoft.com/office/drawing/2014/main" id="{FAD8F96F-6693-3E40-AA8C-AD236E5C5A3B}"/>
              </a:ext>
            </a:extLst>
          </p:cNvPr>
          <p:cNvSpPr>
            <a:spLocks noGrp="1"/>
          </p:cNvSpPr>
          <p:nvPr>
            <p:ph idx="1"/>
          </p:nvPr>
        </p:nvSpPr>
        <p:spPr/>
        <p:txBody>
          <a:bodyPr>
            <a:normAutofit fontScale="92500" lnSpcReduction="10000"/>
          </a:bodyPr>
          <a:lstStyle/>
          <a:p>
            <a:r>
              <a:rPr lang="en-GB" dirty="0"/>
              <a:t>We want to continue to open up dialogue between all of us in academic communities and across disciplinary boundaries.</a:t>
            </a:r>
          </a:p>
          <a:p>
            <a:r>
              <a:rPr lang="en-GB" dirty="0"/>
              <a:t> We aim to support each other in teaching these increasingly important perspectives.</a:t>
            </a:r>
          </a:p>
          <a:p>
            <a:r>
              <a:rPr lang="en-GB" dirty="0"/>
              <a:t> Moreover, we suggest that continuous professional development opportunities should offer opportunities to become aware and develop skills in this field. If this were embedded in PG Cert and other HE staff development programmes, skills needed for teaching diversity would be part of forward thinking in HE. </a:t>
            </a:r>
          </a:p>
          <a:p>
            <a:r>
              <a:rPr lang="en-GB" dirty="0"/>
              <a:t>As we teach diversity on a diverse world, discussions are opening across the world about the need to decolonise the curriculum, queer the curriculum and gender the curriculum. We need to practice interdisciplinarity and intersectionality in our approach to pedagogy and keep these discussions open. </a:t>
            </a:r>
          </a:p>
          <a:p>
            <a:endParaRPr lang="en-US" dirty="0"/>
          </a:p>
        </p:txBody>
      </p:sp>
    </p:spTree>
    <p:extLst>
      <p:ext uri="{BB962C8B-B14F-4D97-AF65-F5344CB8AC3E}">
        <p14:creationId xmlns:p14="http://schemas.microsoft.com/office/powerpoint/2010/main" val="3294422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B5277-7939-234C-A6BB-D12BEDCFA8C8}"/>
              </a:ext>
            </a:extLst>
          </p:cNvPr>
          <p:cNvSpPr>
            <a:spLocks noGrp="1"/>
          </p:cNvSpPr>
          <p:nvPr>
            <p:ph type="title"/>
          </p:nvPr>
        </p:nvSpPr>
        <p:spPr/>
        <p:txBody>
          <a:bodyPr>
            <a:normAutofit/>
          </a:bodyPr>
          <a:lstStyle/>
          <a:p>
            <a:r>
              <a:rPr lang="en-US" dirty="0"/>
              <a:t>Teaching Diversity in a Diverse World </a:t>
            </a:r>
          </a:p>
        </p:txBody>
      </p:sp>
      <p:sp>
        <p:nvSpPr>
          <p:cNvPr id="3" name="Content Placeholder 2">
            <a:extLst>
              <a:ext uri="{FF2B5EF4-FFF2-40B4-BE49-F238E27FC236}">
                <a16:creationId xmlns:a16="http://schemas.microsoft.com/office/drawing/2014/main" id="{F180EA49-D9BB-FF4E-B6CF-14630B359087}"/>
              </a:ext>
            </a:extLst>
          </p:cNvPr>
          <p:cNvSpPr>
            <a:spLocks noGrp="1"/>
          </p:cNvSpPr>
          <p:nvPr>
            <p:ph idx="1"/>
          </p:nvPr>
        </p:nvSpPr>
        <p:spPr/>
        <p:txBody>
          <a:bodyPr/>
          <a:lstStyle/>
          <a:p>
            <a:r>
              <a:rPr lang="en-GB" dirty="0"/>
              <a:t>Diverse subject areas are required to tackle the topic of diversity</a:t>
            </a:r>
          </a:p>
          <a:p>
            <a:endParaRPr lang="en-GB" dirty="0"/>
          </a:p>
          <a:p>
            <a:r>
              <a:rPr lang="en-GB" dirty="0"/>
              <a:t>However, as professional educators in Social Sciences, we teach a curriculum in which inequalities are foregrounded</a:t>
            </a:r>
          </a:p>
          <a:p>
            <a:endParaRPr lang="en-GB" dirty="0"/>
          </a:p>
          <a:p>
            <a:r>
              <a:rPr lang="en-GB" dirty="0"/>
              <a:t>This includes subject areas which address differences of race/ethnicity, social class, gender, (dis)ability and sexuality, underpinned by global approaches. </a:t>
            </a:r>
          </a:p>
          <a:p>
            <a:endParaRPr lang="en-US" dirty="0"/>
          </a:p>
        </p:txBody>
      </p:sp>
    </p:spTree>
    <p:extLst>
      <p:ext uri="{BB962C8B-B14F-4D97-AF65-F5344CB8AC3E}">
        <p14:creationId xmlns:p14="http://schemas.microsoft.com/office/powerpoint/2010/main" val="3487520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26676-CB7A-6E4A-B3C2-34038791472D}"/>
              </a:ext>
            </a:extLst>
          </p:cNvPr>
          <p:cNvSpPr>
            <a:spLocks noGrp="1"/>
          </p:cNvSpPr>
          <p:nvPr>
            <p:ph type="title"/>
          </p:nvPr>
        </p:nvSpPr>
        <p:spPr/>
        <p:txBody>
          <a:bodyPr>
            <a:normAutofit/>
          </a:bodyPr>
          <a:lstStyle/>
          <a:p>
            <a:r>
              <a:rPr lang="en-GB" dirty="0"/>
              <a:t>Difficulties for the teacher/student partnership</a:t>
            </a:r>
            <a:endParaRPr lang="en-US" dirty="0"/>
          </a:p>
        </p:txBody>
      </p:sp>
      <p:sp>
        <p:nvSpPr>
          <p:cNvPr id="3" name="Content Placeholder 2">
            <a:extLst>
              <a:ext uri="{FF2B5EF4-FFF2-40B4-BE49-F238E27FC236}">
                <a16:creationId xmlns:a16="http://schemas.microsoft.com/office/drawing/2014/main" id="{179589C8-7337-2D41-9A05-7072CDBE5B70}"/>
              </a:ext>
            </a:extLst>
          </p:cNvPr>
          <p:cNvSpPr>
            <a:spLocks noGrp="1"/>
          </p:cNvSpPr>
          <p:nvPr>
            <p:ph idx="1"/>
          </p:nvPr>
        </p:nvSpPr>
        <p:spPr/>
        <p:txBody>
          <a:bodyPr>
            <a:normAutofit/>
          </a:bodyPr>
          <a:lstStyle/>
          <a:p>
            <a:r>
              <a:rPr lang="en-GB" dirty="0"/>
              <a:t>Students often cannot imagine a world view beyond their own. They can believe their way of knowing themselves in the world is how the world is for everyone. Therefore, they can be resistant to new perspectives</a:t>
            </a:r>
          </a:p>
          <a:p>
            <a:r>
              <a:rPr lang="en-GB" dirty="0"/>
              <a:t>The critical educator recognises that in any given moment they are required to consciously manage the pedagogical illuminations of structural inequalities and individual agency. </a:t>
            </a:r>
          </a:p>
          <a:p>
            <a:r>
              <a:rPr lang="en-GB" dirty="0"/>
              <a:t>These difficult moments produce struggle for the student who is learning and pedagogical challenges for the lecturer.</a:t>
            </a:r>
          </a:p>
          <a:p>
            <a:r>
              <a:rPr lang="en-GB" dirty="0"/>
              <a:t> This paper captures a snapshot of some of the experiences of educators teaching diversity across a range of subject areas. </a:t>
            </a:r>
          </a:p>
          <a:p>
            <a:endParaRPr lang="en-US" dirty="0"/>
          </a:p>
        </p:txBody>
      </p:sp>
    </p:spTree>
    <p:extLst>
      <p:ext uri="{BB962C8B-B14F-4D97-AF65-F5344CB8AC3E}">
        <p14:creationId xmlns:p14="http://schemas.microsoft.com/office/powerpoint/2010/main" val="2061850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5562A-38A2-FD4D-BCD1-6F3271BAEAE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26A8A1BE-665A-5A4A-B38F-C013D2DACE1C}"/>
              </a:ext>
            </a:extLst>
          </p:cNvPr>
          <p:cNvSpPr>
            <a:spLocks noGrp="1"/>
          </p:cNvSpPr>
          <p:nvPr>
            <p:ph idx="1"/>
          </p:nvPr>
        </p:nvSpPr>
        <p:spPr/>
        <p:txBody>
          <a:bodyPr>
            <a:normAutofit/>
          </a:bodyPr>
          <a:lstStyle/>
          <a:p>
            <a:r>
              <a:rPr lang="en-GB" dirty="0"/>
              <a:t>A small group of concerned staff met to discuss the problem and explore ideas that could better understand it as a pedagogical concern. The ‘ideas factory’ started following </a:t>
            </a:r>
            <a:r>
              <a:rPr lang="en-GB" dirty="0" err="1"/>
              <a:t>inci</a:t>
            </a:r>
            <a:r>
              <a:rPr lang="en-GB" dirty="0"/>
              <a:t>- </a:t>
            </a:r>
            <a:r>
              <a:rPr lang="en-GB" dirty="0" err="1"/>
              <a:t>dences</a:t>
            </a:r>
            <a:r>
              <a:rPr lang="en-GB" dirty="0"/>
              <a:t> that we shared as colleagues about moments of difficulty. During teaching and learning sessions on equality, diversity and social justice pedagogies, we discussed our strategies and techniques with each other. One of the first core ideas arising from the meetings was the need to identify underpinning ground rules for engagement. In this process, we shared encounters with ‘difficult moments’ when thinking pedagogically about equality, social justice and diversity across any of the specific subject matters we teach. We recognised that we were creating ‘alternative intersecting narratives’ from </a:t>
            </a:r>
          </a:p>
          <a:p>
            <a:endParaRPr lang="en-US" dirty="0"/>
          </a:p>
        </p:txBody>
      </p:sp>
      <p:pic>
        <p:nvPicPr>
          <p:cNvPr id="2050" name="Picture 2" descr="page2image66450176">
            <a:extLst>
              <a:ext uri="{FF2B5EF4-FFF2-40B4-BE49-F238E27FC236}">
                <a16:creationId xmlns:a16="http://schemas.microsoft.com/office/drawing/2014/main" id="{070DB452-12AD-ED48-BD70-5C7E5AB8A8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75" y="320675"/>
            <a:ext cx="35179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452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21ABF-A1AC-4B4B-8BE1-EF56BC8D924C}"/>
              </a:ext>
            </a:extLst>
          </p:cNvPr>
          <p:cNvSpPr>
            <a:spLocks noGrp="1"/>
          </p:cNvSpPr>
          <p:nvPr>
            <p:ph type="title"/>
          </p:nvPr>
        </p:nvSpPr>
        <p:spPr/>
        <p:txBody>
          <a:bodyPr/>
          <a:lstStyle/>
          <a:p>
            <a:r>
              <a:rPr lang="en-US" dirty="0"/>
              <a:t>Getting the basics</a:t>
            </a:r>
          </a:p>
        </p:txBody>
      </p:sp>
      <p:sp>
        <p:nvSpPr>
          <p:cNvPr id="3" name="Content Placeholder 2">
            <a:extLst>
              <a:ext uri="{FF2B5EF4-FFF2-40B4-BE49-F238E27FC236}">
                <a16:creationId xmlns:a16="http://schemas.microsoft.com/office/drawing/2014/main" id="{ADB223B2-F5F1-5149-9012-C8EABDA01690}"/>
              </a:ext>
            </a:extLst>
          </p:cNvPr>
          <p:cNvSpPr>
            <a:spLocks noGrp="1"/>
          </p:cNvSpPr>
          <p:nvPr>
            <p:ph idx="1"/>
          </p:nvPr>
        </p:nvSpPr>
        <p:spPr/>
        <p:txBody>
          <a:bodyPr>
            <a:normAutofit/>
          </a:bodyPr>
          <a:lstStyle/>
          <a:p>
            <a:r>
              <a:rPr lang="en-GB" dirty="0"/>
              <a:t>Meyer and Land (2003, 2005) describe as threshold concepts – a portal which allows the subject to open up new ways of thinking about a topic. </a:t>
            </a:r>
          </a:p>
          <a:p>
            <a:r>
              <a:rPr lang="en-GB" dirty="0"/>
              <a:t>While this can have a transformative effect on the perception of the learner and can facilitate a more in-depth understanding of a subject, it can also prove ‘troublesome’ (Perkins 1999 cited in Meyer and Land 2003) when the concept contradicts previous knowledge. </a:t>
            </a:r>
          </a:p>
          <a:p>
            <a:r>
              <a:rPr lang="en-GB" dirty="0"/>
              <a:t>For example; A student might understand gender as a natural expression of biological sex. To begin to understand gender as a social construct is challenging to all they have ‘known’ until this point – however this is fundamental in the social sciences, and without understanding this perspective, the student will struggle to understand more complex theory/concepts going forward.</a:t>
            </a:r>
          </a:p>
          <a:p>
            <a:endParaRPr lang="en-US" dirty="0"/>
          </a:p>
        </p:txBody>
      </p:sp>
    </p:spTree>
    <p:extLst>
      <p:ext uri="{BB962C8B-B14F-4D97-AF65-F5344CB8AC3E}">
        <p14:creationId xmlns:p14="http://schemas.microsoft.com/office/powerpoint/2010/main" val="1485658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5B01C-F40A-8344-9D27-ACF3003FF1F8}"/>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0BF630F7-2639-A648-8863-DBEA03B49D45}"/>
              </a:ext>
            </a:extLst>
          </p:cNvPr>
          <p:cNvSpPr>
            <a:spLocks noGrp="1"/>
          </p:cNvSpPr>
          <p:nvPr>
            <p:ph idx="1"/>
          </p:nvPr>
        </p:nvSpPr>
        <p:spPr/>
        <p:txBody>
          <a:bodyPr>
            <a:normAutofit/>
          </a:bodyPr>
          <a:lstStyle/>
          <a:p>
            <a:r>
              <a:rPr lang="en-GB" dirty="0"/>
              <a:t>Qualitative methodological approaches were utilised. These included thematic design for creation of initial Ideas Factory staff focus group. </a:t>
            </a:r>
          </a:p>
          <a:p>
            <a:r>
              <a:rPr lang="en-GB" dirty="0"/>
              <a:t>Following intensive thematising of literature in this field, a qualitative method was designed by the PI. First, a draft semi-structured focus group questions and discussion schedule. </a:t>
            </a:r>
          </a:p>
          <a:p>
            <a:r>
              <a:rPr lang="en-GB" dirty="0"/>
              <a:t>Access to participants was achieved with a straightforward sampling process. The criteria for participation were simple</a:t>
            </a:r>
          </a:p>
          <a:p>
            <a:pPr lvl="1"/>
            <a:r>
              <a:rPr lang="en-GB" dirty="0"/>
              <a:t>We specified ‘You are a HE educator and you have experienced difficult moments in teaching diversity’</a:t>
            </a:r>
          </a:p>
          <a:p>
            <a:endParaRPr lang="en-US" dirty="0"/>
          </a:p>
        </p:txBody>
      </p:sp>
    </p:spTree>
    <p:extLst>
      <p:ext uri="{BB962C8B-B14F-4D97-AF65-F5344CB8AC3E}">
        <p14:creationId xmlns:p14="http://schemas.microsoft.com/office/powerpoint/2010/main" val="317123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D31FE-BD30-6B41-A645-5AD8814A0F8C}"/>
              </a:ext>
            </a:extLst>
          </p:cNvPr>
          <p:cNvSpPr>
            <a:spLocks noGrp="1"/>
          </p:cNvSpPr>
          <p:nvPr>
            <p:ph type="title"/>
          </p:nvPr>
        </p:nvSpPr>
        <p:spPr/>
        <p:txBody>
          <a:bodyPr/>
          <a:lstStyle/>
          <a:p>
            <a:r>
              <a:rPr lang="en-GB" dirty="0"/>
              <a:t>The data</a:t>
            </a:r>
            <a:endParaRPr lang="en-US" dirty="0"/>
          </a:p>
        </p:txBody>
      </p:sp>
      <p:sp>
        <p:nvSpPr>
          <p:cNvPr id="3" name="Content Placeholder 2">
            <a:extLst>
              <a:ext uri="{FF2B5EF4-FFF2-40B4-BE49-F238E27FC236}">
                <a16:creationId xmlns:a16="http://schemas.microsoft.com/office/drawing/2014/main" id="{F0E05ED5-5589-F149-89AC-72298E974612}"/>
              </a:ext>
            </a:extLst>
          </p:cNvPr>
          <p:cNvSpPr>
            <a:spLocks noGrp="1"/>
          </p:cNvSpPr>
          <p:nvPr>
            <p:ph idx="1"/>
          </p:nvPr>
        </p:nvSpPr>
        <p:spPr/>
        <p:txBody>
          <a:bodyPr/>
          <a:lstStyle/>
          <a:p>
            <a:r>
              <a:rPr lang="en-GB" dirty="0"/>
              <a:t>Data was thematically analysed.</a:t>
            </a:r>
          </a:p>
          <a:p>
            <a:r>
              <a:rPr lang="en-GB" dirty="0"/>
              <a:t> Key categories emerged, including troubling knowledge, difficult moments, dangerous topics, discomforting pedagogies, critical pedagogy, authority of the lecturer, emotionality and. </a:t>
            </a:r>
          </a:p>
          <a:p>
            <a:endParaRPr lang="en-US" dirty="0"/>
          </a:p>
        </p:txBody>
      </p:sp>
    </p:spTree>
    <p:extLst>
      <p:ext uri="{BB962C8B-B14F-4D97-AF65-F5344CB8AC3E}">
        <p14:creationId xmlns:p14="http://schemas.microsoft.com/office/powerpoint/2010/main" val="1501759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A82F3-41DA-D043-82B0-A6EF108215AF}"/>
              </a:ext>
            </a:extLst>
          </p:cNvPr>
          <p:cNvSpPr>
            <a:spLocks noGrp="1"/>
          </p:cNvSpPr>
          <p:nvPr>
            <p:ph type="title"/>
          </p:nvPr>
        </p:nvSpPr>
        <p:spPr/>
        <p:txBody>
          <a:bodyPr/>
          <a:lstStyle/>
          <a:p>
            <a:r>
              <a:rPr lang="en-US" dirty="0"/>
              <a:t>Initial findings</a:t>
            </a:r>
          </a:p>
        </p:txBody>
      </p:sp>
      <p:sp>
        <p:nvSpPr>
          <p:cNvPr id="3" name="Content Placeholder 2">
            <a:extLst>
              <a:ext uri="{FF2B5EF4-FFF2-40B4-BE49-F238E27FC236}">
                <a16:creationId xmlns:a16="http://schemas.microsoft.com/office/drawing/2014/main" id="{DD151840-F866-E040-BE83-8FD0BD4542A3}"/>
              </a:ext>
            </a:extLst>
          </p:cNvPr>
          <p:cNvSpPr>
            <a:spLocks noGrp="1"/>
          </p:cNvSpPr>
          <p:nvPr>
            <p:ph idx="1"/>
          </p:nvPr>
        </p:nvSpPr>
        <p:spPr/>
        <p:txBody>
          <a:bodyPr>
            <a:normAutofit/>
          </a:bodyPr>
          <a:lstStyle/>
          <a:p>
            <a:r>
              <a:rPr lang="en-GB" dirty="0"/>
              <a:t>Difficult pedagogical moments were experienced by all participants in both comparable and unique ways depending on the subject matter</a:t>
            </a:r>
          </a:p>
          <a:p>
            <a:r>
              <a:rPr lang="en-GB" dirty="0"/>
              <a:t>We also found that discomforting pedagogies are experienced by the students across discipline boundaries. </a:t>
            </a:r>
          </a:p>
          <a:p>
            <a:r>
              <a:rPr lang="en-GB" dirty="0"/>
              <a:t>Sometimes tutors anticipated difficult moments and could set ground rules in place ahead</a:t>
            </a:r>
          </a:p>
          <a:p>
            <a:r>
              <a:rPr lang="en-GB" dirty="0"/>
              <a:t>However, there were also many incidences when the difficult moment was unexpected and needed quick troubleshooting</a:t>
            </a:r>
          </a:p>
          <a:p>
            <a:r>
              <a:rPr lang="en-US" dirty="0"/>
              <a:t>Many difficult moments could be categorized under the heading ‘resistance’</a:t>
            </a:r>
          </a:p>
        </p:txBody>
      </p:sp>
    </p:spTree>
    <p:extLst>
      <p:ext uri="{BB962C8B-B14F-4D97-AF65-F5344CB8AC3E}">
        <p14:creationId xmlns:p14="http://schemas.microsoft.com/office/powerpoint/2010/main" val="4088406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4FFC-19BF-DD47-A781-F9DEF41DA038}"/>
              </a:ext>
            </a:extLst>
          </p:cNvPr>
          <p:cNvSpPr>
            <a:spLocks noGrp="1"/>
          </p:cNvSpPr>
          <p:nvPr>
            <p:ph type="title"/>
          </p:nvPr>
        </p:nvSpPr>
        <p:spPr>
          <a:xfrm>
            <a:off x="1671638" y="197915"/>
            <a:ext cx="9710359" cy="1935685"/>
          </a:xfrm>
        </p:spPr>
        <p:txBody>
          <a:bodyPr>
            <a:normAutofit fontScale="90000"/>
          </a:bodyPr>
          <a:lstStyle/>
          <a:p>
            <a:br>
              <a:rPr lang="en-GB" sz="4000" dirty="0"/>
            </a:br>
            <a:r>
              <a:rPr lang="en-GB" sz="4000" dirty="0"/>
              <a:t>Troubling the theory/practice hierarchy – challenging ‘truth’ </a:t>
            </a:r>
            <a:br>
              <a:rPr lang="en-GB" dirty="0"/>
            </a:br>
            <a:endParaRPr lang="en-US" dirty="0"/>
          </a:p>
        </p:txBody>
      </p:sp>
      <p:sp>
        <p:nvSpPr>
          <p:cNvPr id="3" name="Content Placeholder 2">
            <a:extLst>
              <a:ext uri="{FF2B5EF4-FFF2-40B4-BE49-F238E27FC236}">
                <a16:creationId xmlns:a16="http://schemas.microsoft.com/office/drawing/2014/main" id="{1D008CBC-5A93-0E4A-9E0A-A894B5EE3AE6}"/>
              </a:ext>
            </a:extLst>
          </p:cNvPr>
          <p:cNvSpPr>
            <a:spLocks noGrp="1"/>
          </p:cNvSpPr>
          <p:nvPr>
            <p:ph idx="1"/>
          </p:nvPr>
        </p:nvSpPr>
        <p:spPr/>
        <p:txBody>
          <a:bodyPr>
            <a:normAutofit/>
          </a:bodyPr>
          <a:lstStyle/>
          <a:p>
            <a:r>
              <a:rPr lang="en-GB" dirty="0"/>
              <a:t>It is when troublesome knowledge is presented in lecture content that a space in the classroom is opened for resistance and confrontation: </a:t>
            </a:r>
          </a:p>
          <a:p>
            <a:endParaRPr lang="en-GB" dirty="0"/>
          </a:p>
          <a:p>
            <a:r>
              <a:rPr lang="en-GB" i="1" dirty="0"/>
              <a:t>After the lecture on race, they left me a note telling me how wrong I was ... that was </a:t>
            </a:r>
            <a:r>
              <a:rPr lang="en-GB" i="1" dirty="0" err="1"/>
              <a:t>prob</a:t>
            </a:r>
            <a:r>
              <a:rPr lang="en-GB" i="1" dirty="0"/>
              <a:t>- ably the worst moment I have come across ... complete resistance to any sort of ideas that challenged them </a:t>
            </a:r>
          </a:p>
          <a:p>
            <a:r>
              <a:rPr lang="en-GB" i="1" dirty="0"/>
              <a:t>We were discussing issues on stereotypes ... One of the things I did was to put up an image and I asked them to explore that a bit. This student responded as if I had been </a:t>
            </a:r>
            <a:r>
              <a:rPr lang="en-GB" i="1" dirty="0" err="1"/>
              <a:t>discrimina</a:t>
            </a:r>
            <a:r>
              <a:rPr lang="en-GB" i="1" dirty="0"/>
              <a:t>- tory in raising this issue to be discussed and challenged me in the middle of a lecture. </a:t>
            </a:r>
          </a:p>
          <a:p>
            <a:endParaRPr lang="en-US" dirty="0"/>
          </a:p>
        </p:txBody>
      </p:sp>
    </p:spTree>
    <p:extLst>
      <p:ext uri="{BB962C8B-B14F-4D97-AF65-F5344CB8AC3E}">
        <p14:creationId xmlns:p14="http://schemas.microsoft.com/office/powerpoint/2010/main" val="29329983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{582B4BC4-C688-CA47-8635-AF27F8C1621E}tf10001069</Template>
  <TotalTime>1467</TotalTime>
  <Words>1507</Words>
  <Application>Microsoft Macintosh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   Troubling knowledges and difficult pedagogical moments for students learning   </vt:lpstr>
      <vt:lpstr>Teaching Diversity in a Diverse World </vt:lpstr>
      <vt:lpstr>Difficulties for the teacher/student partnership</vt:lpstr>
      <vt:lpstr>Background</vt:lpstr>
      <vt:lpstr>Getting the basics</vt:lpstr>
      <vt:lpstr>Methodology</vt:lpstr>
      <vt:lpstr>The data</vt:lpstr>
      <vt:lpstr>Initial findings</vt:lpstr>
      <vt:lpstr> Troubling the theory/practice hierarchy – challenging ‘truth’  </vt:lpstr>
      <vt:lpstr>The manifestation of the difficult moment  </vt:lpstr>
      <vt:lpstr>Need for discomfort</vt:lpstr>
      <vt:lpstr>The weight of representation – being seen and heard    </vt:lpstr>
      <vt:lpstr>Do we remain neutral as a Teacher?</vt:lpstr>
      <vt:lpstr>Strategies for support?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Troubling knowledges and difficult pedagogical moments for students learning   </dc:title>
  <dc:creator>Microsoft Office User</dc:creator>
  <cp:lastModifiedBy>Microsoft Office User</cp:lastModifiedBy>
  <cp:revision>12</cp:revision>
  <dcterms:created xsi:type="dcterms:W3CDTF">2021-06-21T13:11:10Z</dcterms:created>
  <dcterms:modified xsi:type="dcterms:W3CDTF">2021-06-25T08:29:51Z</dcterms:modified>
</cp:coreProperties>
</file>